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3" r:id="rId4"/>
    <p:sldId id="259" r:id="rId5"/>
    <p:sldId id="264" r:id="rId6"/>
    <p:sldId id="268" r:id="rId7"/>
    <p:sldId id="276" r:id="rId8"/>
    <p:sldId id="271" r:id="rId9"/>
    <p:sldId id="269" r:id="rId10"/>
    <p:sldId id="278" r:id="rId11"/>
    <p:sldId id="274" r:id="rId12"/>
    <p:sldId id="277" r:id="rId13"/>
    <p:sldId id="279" r:id="rId14"/>
    <p:sldId id="267" r:id="rId15"/>
    <p:sldId id="281" r:id="rId16"/>
    <p:sldId id="275" r:id="rId17"/>
    <p:sldId id="273" r:id="rId18"/>
    <p:sldId id="270" r:id="rId19"/>
    <p:sldId id="28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6" autoAdjust="0"/>
    <p:restoredTop sz="88172" autoAdjust="0"/>
  </p:normalViewPr>
  <p:slideViewPr>
    <p:cSldViewPr snapToGrid="0">
      <p:cViewPr varScale="1">
        <p:scale>
          <a:sx n="38" d="100"/>
          <a:sy n="38" d="100"/>
        </p:scale>
        <p:origin x="-132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7E0EE-1E47-4C52-8BC5-B2C01B315AE6}" type="datetimeFigureOut">
              <a:rPr lang="en-US" smtClean="0"/>
              <a:pPr/>
              <a:t>3/13/2017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AD2F-DF64-4626-B8E7-B55EE87A859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0AD2F-DF64-4626-B8E7-B55EE87A859F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6776-8648-4EE8-B33B-4E20EC527613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6776-8648-4EE8-B33B-4E20EC52761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4790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6776-8648-4EE8-B33B-4E20EC52761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1473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308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404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62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76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06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337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37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468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607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65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28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49FD-502E-4456-AD7B-5ECEAA3E63B0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D06D-A6AD-4E1E-9DDE-519B2EABA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731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he3million.org.uk/masslobby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24459"/>
            <a:ext cx="9298898" cy="2685504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rgbClr val="00B0F0"/>
                </a:solidFill>
              </a:rPr>
              <a:t/>
            </a:r>
            <a:br>
              <a:rPr lang="en-US" sz="7200" b="1" dirty="0" smtClean="0">
                <a:solidFill>
                  <a:srgbClr val="00B0F0"/>
                </a:solidFill>
              </a:rPr>
            </a:br>
            <a:r>
              <a:rPr lang="en-US" sz="7200" b="1" dirty="0">
                <a:solidFill>
                  <a:srgbClr val="00B0F0"/>
                </a:solidFill>
              </a:rPr>
              <a:t/>
            </a:r>
            <a:br>
              <a:rPr lang="en-US" sz="7200" b="1" dirty="0">
                <a:solidFill>
                  <a:srgbClr val="00B0F0"/>
                </a:solidFill>
              </a:rPr>
            </a:br>
            <a:r>
              <a:rPr lang="en-US" sz="7300" b="1" dirty="0" smtClean="0">
                <a:solidFill>
                  <a:srgbClr val="00B0F0"/>
                </a:solidFill>
              </a:rPr>
              <a:t>Organising Migrants in the </a:t>
            </a:r>
            <a:br>
              <a:rPr lang="en-US" sz="7300" b="1" dirty="0" smtClean="0">
                <a:solidFill>
                  <a:srgbClr val="00B0F0"/>
                </a:solidFill>
              </a:rPr>
            </a:br>
            <a:r>
              <a:rPr lang="en-US" sz="7300" b="1" dirty="0" smtClean="0">
                <a:solidFill>
                  <a:srgbClr val="00B0F0"/>
                </a:solidFill>
              </a:rPr>
              <a:t>Public Service Sector  </a:t>
            </a:r>
            <a:endParaRPr lang="en-US" sz="73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Susan Cueva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National Development Officer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UNISON Strategic </a:t>
            </a:r>
            <a:r>
              <a:rPr lang="en-US" dirty="0" err="1" smtClean="0">
                <a:solidFill>
                  <a:srgbClr val="FF0000"/>
                </a:solidFill>
              </a:rPr>
              <a:t>Organising</a:t>
            </a:r>
            <a:r>
              <a:rPr lang="en-US" dirty="0" smtClean="0">
                <a:solidFill>
                  <a:srgbClr val="FF0000"/>
                </a:solidFill>
              </a:rPr>
              <a:t> Unit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74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Filipino </a:t>
            </a:r>
            <a:r>
              <a:rPr lang="en-GB" sz="4000" dirty="0" smtClean="0">
                <a:solidFill>
                  <a:srgbClr val="FF0000"/>
                </a:solidFill>
              </a:rPr>
              <a:t>and </a:t>
            </a:r>
            <a:r>
              <a:rPr lang="en-GB" sz="4000" dirty="0" smtClean="0">
                <a:solidFill>
                  <a:srgbClr val="FF0000"/>
                </a:solidFill>
              </a:rPr>
              <a:t>African </a:t>
            </a:r>
            <a:r>
              <a:rPr lang="en-GB" sz="4000" dirty="0" smtClean="0">
                <a:solidFill>
                  <a:srgbClr val="FF0000"/>
                </a:solidFill>
              </a:rPr>
              <a:t>Migrants </a:t>
            </a:r>
            <a:r>
              <a:rPr lang="en-GB" sz="4000" dirty="0" smtClean="0">
                <a:solidFill>
                  <a:srgbClr val="FF0000"/>
                </a:solidFill>
              </a:rPr>
              <a:t>leadership training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cuevas\Pictures\FAN trainin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3770"/>
            <a:ext cx="6520721" cy="483773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6064" y="1825625"/>
            <a:ext cx="619593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Campaign for </a:t>
            </a:r>
            <a:r>
              <a:rPr lang="en-GB" sz="6000" dirty="0" smtClean="0">
                <a:solidFill>
                  <a:srgbClr val="FF0000"/>
                </a:solidFill>
              </a:rPr>
              <a:t>Nurses’ </a:t>
            </a:r>
            <a:r>
              <a:rPr lang="en-GB" sz="6000" dirty="0" smtClean="0">
                <a:solidFill>
                  <a:srgbClr val="FF0000"/>
                </a:solidFill>
              </a:rPr>
              <a:t>right to stay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United campaign </a:t>
            </a:r>
            <a:r>
              <a:rPr lang="en-GB" dirty="0" smtClean="0"/>
              <a:t>of UNISON Migrants Network with </a:t>
            </a:r>
            <a:r>
              <a:rPr lang="en-GB" dirty="0" smtClean="0"/>
              <a:t>migrant </a:t>
            </a:r>
            <a:r>
              <a:rPr lang="en-GB" dirty="0" smtClean="0"/>
              <a:t>organisations, primarily  with the Filipino community organisations, </a:t>
            </a:r>
            <a:r>
              <a:rPr lang="en-GB" dirty="0" err="1" smtClean="0"/>
              <a:t>Kanlungan</a:t>
            </a:r>
            <a:r>
              <a:rPr lang="en-GB" dirty="0" smtClean="0"/>
              <a:t> </a:t>
            </a:r>
            <a:r>
              <a:rPr lang="en-GB" dirty="0" smtClean="0"/>
              <a:t>Filipino Consortium and the Indian Workers’ Association – lobby parliamentarians, workplace education and raising awareness, rally and demonstration, speaking with media.</a:t>
            </a:r>
          </a:p>
          <a:p>
            <a:r>
              <a:rPr lang="en-GB" dirty="0" smtClean="0"/>
              <a:t>Worked with employers, NHS and private care companies, e.g. Four Seasons and with other unions</a:t>
            </a:r>
          </a:p>
          <a:p>
            <a:r>
              <a:rPr lang="en-GB" dirty="0" smtClean="0"/>
              <a:t>Lobby and influence policy, - MAC and the Home Office</a:t>
            </a:r>
          </a:p>
          <a:p>
            <a:r>
              <a:rPr lang="en-GB" dirty="0" smtClean="0"/>
              <a:t> Work with other community organisations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Filipino Activists Network in action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cuevas\Pictures\Filipino Migrants Network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971" y="1358536"/>
            <a:ext cx="6601097" cy="4950823"/>
          </a:xfrm>
          <a:prstGeom prst="rect">
            <a:avLst/>
          </a:prstGeom>
          <a:noFill/>
        </p:spPr>
      </p:pic>
      <p:pic>
        <p:nvPicPr>
          <p:cNvPr id="2052" name="Picture 4" descr="C:\Users\cuevas\Pictures\Filipino Migrants Network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960" y="1377605"/>
            <a:ext cx="6797039" cy="5069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Result of Campaign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000" dirty="0" smtClean="0"/>
              <a:t>Nurses and paramedics jobs were included in the SOL </a:t>
            </a:r>
          </a:p>
          <a:p>
            <a:r>
              <a:rPr lang="en-GB" sz="4000" dirty="0" smtClean="0"/>
              <a:t>More members and activists recruited</a:t>
            </a:r>
          </a:p>
          <a:p>
            <a:r>
              <a:rPr lang="en-GB" sz="4000" dirty="0" smtClean="0"/>
              <a:t>Migrant activists developed </a:t>
            </a:r>
          </a:p>
          <a:p>
            <a:r>
              <a:rPr lang="en-GB" sz="4000" dirty="0" smtClean="0"/>
              <a:t>Recruitment and retention of overseas nurses is on average 80% successful</a:t>
            </a:r>
          </a:p>
          <a:p>
            <a:r>
              <a:rPr lang="en-GB" sz="4000" dirty="0" smtClean="0"/>
              <a:t>Won right to stay without the 35K requirement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792088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Arial Rounded MT Bold" pitchFamily="34" charset="0"/>
              </a:rPr>
              <a:t>Exiting the EU: A Pandora Box</a:t>
            </a:r>
            <a:endParaRPr lang="en-GB" sz="4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6" name="Picture 5" descr="wo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996952"/>
            <a:ext cx="1771760" cy="2520280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719402" y="3861049"/>
            <a:ext cx="2362347" cy="701383"/>
            <a:chOff x="672676" y="3789040"/>
            <a:chExt cx="1771760" cy="701383"/>
          </a:xfrm>
        </p:grpSpPr>
        <p:pic>
          <p:nvPicPr>
            <p:cNvPr id="42" name="Picture 5" descr="woma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1496" y="3789040"/>
              <a:ext cx="442940" cy="701383"/>
            </a:xfrm>
            <a:prstGeom prst="rect">
              <a:avLst/>
            </a:prstGeom>
          </p:spPr>
        </p:pic>
        <p:pic>
          <p:nvPicPr>
            <p:cNvPr id="43" name="Picture 42" descr="woma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7664" y="3789040"/>
              <a:ext cx="442940" cy="701383"/>
            </a:xfrm>
            <a:prstGeom prst="rect">
              <a:avLst/>
            </a:prstGeom>
          </p:spPr>
        </p:pic>
        <p:pic>
          <p:nvPicPr>
            <p:cNvPr id="44" name="Picture 43" descr="woma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3789040"/>
              <a:ext cx="442940" cy="701383"/>
            </a:xfrm>
            <a:prstGeom prst="rect">
              <a:avLst/>
            </a:prstGeom>
          </p:spPr>
        </p:pic>
        <p:pic>
          <p:nvPicPr>
            <p:cNvPr id="45" name="Picture 44" descr="woma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676" y="3789040"/>
              <a:ext cx="442940" cy="701383"/>
            </a:xfrm>
            <a:prstGeom prst="rect">
              <a:avLst/>
            </a:prstGeom>
          </p:spPr>
        </p:pic>
      </p:grpSp>
      <p:sp>
        <p:nvSpPr>
          <p:cNvPr id="9" name="Circular Arrow 8"/>
          <p:cNvSpPr/>
          <p:nvPr/>
        </p:nvSpPr>
        <p:spPr>
          <a:xfrm flipV="1">
            <a:off x="2735627" y="3789040"/>
            <a:ext cx="4320480" cy="1800200"/>
          </a:xfrm>
          <a:prstGeom prst="circularArrow">
            <a:avLst>
              <a:gd name="adj1" fmla="val 6108"/>
              <a:gd name="adj2" fmla="val 932476"/>
              <a:gd name="adj3" fmla="val 19346313"/>
              <a:gd name="adj4" fmla="val 10947705"/>
              <a:gd name="adj5" fmla="val 19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ircular Arrow 9"/>
          <p:cNvSpPr/>
          <p:nvPr/>
        </p:nvSpPr>
        <p:spPr>
          <a:xfrm flipH="1">
            <a:off x="2063552" y="3140968"/>
            <a:ext cx="4320480" cy="1800200"/>
          </a:xfrm>
          <a:prstGeom prst="circularArrow">
            <a:avLst>
              <a:gd name="adj1" fmla="val 6108"/>
              <a:gd name="adj2" fmla="val 932476"/>
              <a:gd name="adj3" fmla="val 19346313"/>
              <a:gd name="adj4" fmla="val 10947705"/>
              <a:gd name="adj5" fmla="val 1921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413" y="4725144"/>
            <a:ext cx="21122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National Health Service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610901" y="5453609"/>
            <a:ext cx="25922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Pay Issues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52092" y="2250831"/>
            <a:ext cx="2567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Racism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Xenophobia 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56374" y="2996952"/>
            <a:ext cx="24962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Local Government</a:t>
            </a:r>
            <a:endParaRPr lang="en-GB" dirty="0"/>
          </a:p>
        </p:txBody>
      </p:sp>
      <p:pic>
        <p:nvPicPr>
          <p:cNvPr id="16" name="Picture 15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1088555" y="3789040"/>
            <a:ext cx="590587" cy="631549"/>
          </a:xfrm>
          <a:prstGeom prst="rect">
            <a:avLst/>
          </a:prstGeom>
        </p:spPr>
      </p:pic>
      <p:pic>
        <p:nvPicPr>
          <p:cNvPr id="17" name="Picture 16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224459" y="2348881"/>
            <a:ext cx="590587" cy="6315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72331" y="6093297"/>
            <a:ext cx="24962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Social care companies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9456374" y="4509121"/>
            <a:ext cx="24962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Private Companies</a:t>
            </a:r>
            <a:endParaRPr lang="en-GB" dirty="0"/>
          </a:p>
        </p:txBody>
      </p:sp>
      <p:pic>
        <p:nvPicPr>
          <p:cNvPr id="22" name="Picture 21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896533" y="5373217"/>
            <a:ext cx="590587" cy="631549"/>
          </a:xfrm>
          <a:prstGeom prst="rect">
            <a:avLst/>
          </a:prstGeom>
        </p:spPr>
      </p:pic>
      <p:pic>
        <p:nvPicPr>
          <p:cNvPr id="23" name="Picture 22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224459" y="5373217"/>
            <a:ext cx="590587" cy="631549"/>
          </a:xfrm>
          <a:prstGeom prst="rect">
            <a:avLst/>
          </a:prstGeom>
        </p:spPr>
      </p:pic>
      <p:pic>
        <p:nvPicPr>
          <p:cNvPr id="24" name="Picture 23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9552384" y="5373217"/>
            <a:ext cx="590587" cy="631549"/>
          </a:xfrm>
          <a:prstGeom prst="rect">
            <a:avLst/>
          </a:prstGeom>
        </p:spPr>
      </p:pic>
      <p:pic>
        <p:nvPicPr>
          <p:cNvPr id="26" name="Picture 25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800523" y="2348881"/>
            <a:ext cx="590587" cy="631549"/>
          </a:xfrm>
          <a:prstGeom prst="rect">
            <a:avLst/>
          </a:prstGeom>
        </p:spPr>
      </p:pic>
      <p:pic>
        <p:nvPicPr>
          <p:cNvPr id="27" name="Picture 26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1376587" y="2348881"/>
            <a:ext cx="590587" cy="631549"/>
          </a:xfrm>
          <a:prstGeom prst="rect">
            <a:avLst/>
          </a:prstGeom>
        </p:spPr>
      </p:pic>
      <p:pic>
        <p:nvPicPr>
          <p:cNvPr id="28" name="Picture 27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224459" y="1700809"/>
            <a:ext cx="590587" cy="631549"/>
          </a:xfrm>
          <a:prstGeom prst="rect">
            <a:avLst/>
          </a:prstGeom>
        </p:spPr>
      </p:pic>
      <p:pic>
        <p:nvPicPr>
          <p:cNvPr id="29" name="Picture 28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800523" y="1700809"/>
            <a:ext cx="590587" cy="631549"/>
          </a:xfrm>
          <a:prstGeom prst="rect">
            <a:avLst/>
          </a:prstGeom>
        </p:spPr>
      </p:pic>
      <p:pic>
        <p:nvPicPr>
          <p:cNvPr id="30" name="Picture 29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1376587" y="1700809"/>
            <a:ext cx="590587" cy="631549"/>
          </a:xfrm>
          <a:prstGeom prst="rect">
            <a:avLst/>
          </a:prstGeom>
        </p:spPr>
      </p:pic>
      <p:pic>
        <p:nvPicPr>
          <p:cNvPr id="31" name="Picture 30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0800523" y="1052737"/>
            <a:ext cx="590587" cy="631549"/>
          </a:xfrm>
          <a:prstGeom prst="rect">
            <a:avLst/>
          </a:prstGeom>
        </p:spPr>
      </p:pic>
      <p:pic>
        <p:nvPicPr>
          <p:cNvPr id="32" name="Picture 31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11376587" y="1052737"/>
            <a:ext cx="590587" cy="631549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 rot="9102139">
            <a:off x="7823473" y="3431870"/>
            <a:ext cx="15246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9301587">
            <a:off x="7920050" y="4726567"/>
            <a:ext cx="148640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 rot="12901761">
            <a:off x="7383249" y="5722892"/>
            <a:ext cx="15205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 rot="18420000">
            <a:off x="7135939" y="2442415"/>
            <a:ext cx="19824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Bullying 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20009956">
            <a:off x="7562863" y="4937962"/>
            <a:ext cx="26432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TUPE Issues</a:t>
            </a:r>
            <a:endParaRPr lang="en-US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 rot="2089532">
            <a:off x="6745410" y="5882749"/>
            <a:ext cx="26432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Health  safety</a:t>
            </a:r>
            <a:endParaRPr lang="en-US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0" y="550852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Migrant Workers</a:t>
            </a:r>
            <a:endParaRPr lang="en-GB" sz="1600" b="1" dirty="0"/>
          </a:p>
        </p:txBody>
      </p:sp>
      <p:pic>
        <p:nvPicPr>
          <p:cNvPr id="47" name="Picture 46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6864085" y="1556792"/>
            <a:ext cx="590587" cy="63154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728182" y="1500174"/>
            <a:ext cx="2177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Com.Vol.Sector</a:t>
            </a:r>
            <a:endParaRPr lang="en-GB" dirty="0"/>
          </a:p>
        </p:txBody>
      </p:sp>
      <p:pic>
        <p:nvPicPr>
          <p:cNvPr id="49" name="Picture 48" descr="11970901111592959888kaeso_Toilet_sign_svg_med.png"/>
          <p:cNvPicPr>
            <a:picLocks noChangeAspect="1"/>
          </p:cNvPicPr>
          <p:nvPr/>
        </p:nvPicPr>
        <p:blipFill>
          <a:blip r:embed="rId3" cstate="print"/>
          <a:srcRect l="49087" t="12314" r="7273" b="15527"/>
          <a:stretch>
            <a:fillRect/>
          </a:stretch>
        </p:blipFill>
        <p:spPr>
          <a:xfrm>
            <a:off x="7248128" y="1124745"/>
            <a:ext cx="590587" cy="631549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 rot="7680000">
            <a:off x="7160256" y="2385685"/>
            <a:ext cx="843264" cy="456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 rot="19903109">
            <a:off x="7694750" y="3691815"/>
            <a:ext cx="26432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Visa Issues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7" name="Picture 2" descr="Image result for jagged red arrow"/>
          <p:cNvPicPr>
            <a:picLocks noChangeAspect="1" noChangeArrowheads="1"/>
          </p:cNvPicPr>
          <p:nvPr/>
        </p:nvPicPr>
        <p:blipFill>
          <a:blip r:embed="rId4" cstate="print"/>
          <a:srcRect l="21931"/>
          <a:stretch>
            <a:fillRect/>
          </a:stretch>
        </p:blipFill>
        <p:spPr bwMode="auto">
          <a:xfrm>
            <a:off x="2351585" y="1340769"/>
            <a:ext cx="1367108" cy="983755"/>
          </a:xfrm>
          <a:prstGeom prst="rect">
            <a:avLst/>
          </a:prstGeom>
          <a:noFill/>
        </p:spPr>
      </p:pic>
      <p:pic>
        <p:nvPicPr>
          <p:cNvPr id="52" name="Picture 5" descr="C:\Users\harriscl\AppData\Local\Microsoft\Windows\Temporary Internet Files\Content.IE5\G0SQP2ZG\Conservative_logo_2006.svg[1]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9349" y="908720"/>
            <a:ext cx="2318479" cy="1152128"/>
          </a:xfrm>
          <a:prstGeom prst="rect">
            <a:avLst/>
          </a:prstGeom>
          <a:noFill/>
        </p:spPr>
      </p:pic>
      <p:pic>
        <p:nvPicPr>
          <p:cNvPr id="59" name="Picture 2" descr="Image result for jagged red arrow"/>
          <p:cNvPicPr>
            <a:picLocks noChangeAspect="1" noChangeArrowheads="1"/>
          </p:cNvPicPr>
          <p:nvPr/>
        </p:nvPicPr>
        <p:blipFill>
          <a:blip r:embed="rId4" cstate="print"/>
          <a:srcRect l="21931"/>
          <a:stretch>
            <a:fillRect/>
          </a:stretch>
        </p:blipFill>
        <p:spPr bwMode="auto">
          <a:xfrm>
            <a:off x="1775521" y="1988841"/>
            <a:ext cx="1367108" cy="983755"/>
          </a:xfrm>
          <a:prstGeom prst="rect">
            <a:avLst/>
          </a:prstGeom>
          <a:noFill/>
        </p:spPr>
      </p:pic>
      <p:pic>
        <p:nvPicPr>
          <p:cNvPr id="60" name="Picture 6" descr="Something Strang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/>
          </a:blip>
          <a:srcRect t="320" r="45652"/>
          <a:stretch>
            <a:fillRect/>
          </a:stretch>
        </p:blipFill>
        <p:spPr bwMode="auto">
          <a:xfrm>
            <a:off x="239350" y="2204865"/>
            <a:ext cx="1632181" cy="423081"/>
          </a:xfrm>
          <a:prstGeom prst="rect">
            <a:avLst/>
          </a:prstGeom>
          <a:noFill/>
        </p:spPr>
      </p:pic>
      <p:pic>
        <p:nvPicPr>
          <p:cNvPr id="61" name="Picture 6" descr="Something Strang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/>
          </a:blip>
          <a:srcRect l="54348"/>
          <a:stretch>
            <a:fillRect/>
          </a:stretch>
        </p:blipFill>
        <p:spPr bwMode="auto">
          <a:xfrm>
            <a:off x="239349" y="2636913"/>
            <a:ext cx="1318416" cy="408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Polish to EU Migrants Networks in UNISON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0564" y="1813810"/>
            <a:ext cx="4593236" cy="436315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Campaign </a:t>
            </a:r>
            <a:r>
              <a:rPr lang="en-GB" sz="4000" dirty="0" smtClean="0"/>
              <a:t>to give unilateral right  for EU citizens to stay in the UK #</a:t>
            </a:r>
            <a:r>
              <a:rPr lang="en-GB" sz="4000" dirty="0" err="1" smtClean="0"/>
              <a:t>righttostay</a:t>
            </a:r>
            <a:endParaRPr lang="en-GB" sz="4000" dirty="0" smtClean="0"/>
          </a:p>
          <a:p>
            <a:r>
              <a:rPr lang="en-GB" sz="4000" dirty="0" smtClean="0"/>
              <a:t>I am not a bargaining chip</a:t>
            </a:r>
            <a:endParaRPr lang="en-GB" sz="4000" dirty="0"/>
          </a:p>
        </p:txBody>
      </p:sp>
      <p:pic>
        <p:nvPicPr>
          <p:cNvPr id="5" name="Picture 5" descr="C:\Users\cuevas\Pictures\EU Migrants networ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71" y="1346455"/>
            <a:ext cx="6150360" cy="4587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lobb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467" y="857232"/>
            <a:ext cx="9164533" cy="55007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6211" y="285728"/>
            <a:ext cx="11379200" cy="7589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UNISON Mass Lobby of Parliament</a:t>
            </a:r>
            <a:endParaRPr kumimoji="0" lang="en-GB" sz="33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24" y="5857893"/>
            <a:ext cx="2381309" cy="75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391477" y="6381328"/>
            <a:ext cx="7296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5"/>
              </a:rPr>
              <a:t>https://www.the3million.org.uk/masslobby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078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EU Migrants Network in action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cuevas\Pictures\EU Rights to stay lobb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646" y="1459774"/>
            <a:ext cx="7053943" cy="4745083"/>
          </a:xfrm>
          <a:prstGeom prst="rect">
            <a:avLst/>
          </a:prstGeom>
          <a:noFill/>
        </p:spPr>
      </p:pic>
      <p:pic>
        <p:nvPicPr>
          <p:cNvPr id="4" name="Picture 2" descr="C:\Users\cuevas\Pictures\EU Rights to stay lobby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5987" y="1354908"/>
            <a:ext cx="3686447" cy="491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60" y="357166"/>
            <a:ext cx="11379200" cy="75895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UN World Day of Social Justice:</a:t>
            </a:r>
            <a:br>
              <a:rPr lang="en-GB" dirty="0" smtClean="0"/>
            </a:br>
            <a:r>
              <a:rPr lang="en-GB" dirty="0" smtClean="0"/>
              <a:t>ONE DAY WITHOUT US: </a:t>
            </a:r>
            <a:r>
              <a:rPr lang="en-GB" b="1" dirty="0" smtClean="0"/>
              <a:t>20</a:t>
            </a:r>
            <a:r>
              <a:rPr lang="en-GB" b="1" baseline="30000" dirty="0" smtClean="0"/>
              <a:t>th</a:t>
            </a:r>
            <a:r>
              <a:rPr lang="en-GB" b="1" dirty="0" smtClean="0"/>
              <a:t> FEB</a:t>
            </a:r>
            <a:endParaRPr lang="en-GB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12" y="3857629"/>
            <a:ext cx="10953827" cy="241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one day without 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3659" y="1556792"/>
            <a:ext cx="5715040" cy="238610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16" y="5643578"/>
            <a:ext cx="219076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Achievements </a:t>
            </a:r>
            <a:r>
              <a:rPr lang="en-GB" dirty="0" smtClean="0">
                <a:solidFill>
                  <a:srgbClr val="FF0000"/>
                </a:solidFill>
              </a:rPr>
              <a:t>of </a:t>
            </a:r>
            <a:r>
              <a:rPr lang="en-GB" dirty="0" smtClean="0">
                <a:solidFill>
                  <a:srgbClr val="FF0000"/>
                </a:solidFill>
              </a:rPr>
              <a:t>campaign- #</a:t>
            </a:r>
            <a:r>
              <a:rPr lang="en-GB" dirty="0" err="1" smtClean="0">
                <a:solidFill>
                  <a:srgbClr val="FF0000"/>
                </a:solidFill>
              </a:rPr>
              <a:t>rightstostay</a:t>
            </a:r>
            <a:r>
              <a:rPr lang="en-GB" dirty="0" smtClean="0">
                <a:solidFill>
                  <a:srgbClr val="FF0000"/>
                </a:solidFill>
              </a:rPr>
              <a:t>, influencing history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3600" dirty="0" smtClean="0"/>
              <a:t>Increased number of EU members and activists in UNISON</a:t>
            </a:r>
          </a:p>
          <a:p>
            <a:r>
              <a:rPr lang="en-GB" sz="3600" dirty="0" smtClean="0"/>
              <a:t>Members spoke on issues covered in local and international media</a:t>
            </a:r>
          </a:p>
          <a:p>
            <a:r>
              <a:rPr lang="en-GB" sz="3600" dirty="0" smtClean="0"/>
              <a:t>Thousands of members and non members lobbied their MPs and continue to do so</a:t>
            </a:r>
          </a:p>
          <a:p>
            <a:r>
              <a:rPr lang="en-GB" sz="3600" dirty="0" smtClean="0"/>
              <a:t>Migrant community groups  in local areas are being set up with UNISON support, with local debates and discussions on the issue.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 importance of migrants, the </a:t>
            </a:r>
            <a:r>
              <a:rPr lang="en-US" sz="4000" dirty="0" smtClean="0">
                <a:solidFill>
                  <a:srgbClr val="FF0000"/>
                </a:solidFill>
              </a:rPr>
              <a:t>numbers </a:t>
            </a:r>
            <a:r>
              <a:rPr lang="en-US" sz="4000" dirty="0">
                <a:solidFill>
                  <a:srgbClr val="FF0000"/>
                </a:solidFill>
              </a:rPr>
              <a:t>game!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848" y="1690688"/>
            <a:ext cx="8598232" cy="4443939"/>
          </a:xfrm>
        </p:spPr>
      </p:pic>
    </p:spTree>
    <p:extLst>
      <p:ext uri="{BB962C8B-B14F-4D97-AF65-F5344CB8AC3E}">
        <p14:creationId xmlns:p14="http://schemas.microsoft.com/office/powerpoint/2010/main" xmlns="" val="13725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9354" cy="1418705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Right to stay for all migrants! UNISON Migrants Network</a:t>
            </a:r>
            <a:br>
              <a:rPr lang="en-GB" sz="3600" dirty="0" smtClean="0"/>
            </a:br>
            <a:r>
              <a:rPr lang="en-GB" sz="3600" dirty="0" smtClean="0"/>
              <a:t>Alliance for Freedom of Movement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122" name="Picture 2" descr="C:\Users\cuevas\Pictures\Stop 35K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782" y="3312826"/>
            <a:ext cx="4471409" cy="3159725"/>
          </a:xfrm>
          <a:prstGeom prst="rect">
            <a:avLst/>
          </a:prstGeom>
          <a:noFill/>
        </p:spPr>
      </p:pic>
      <p:pic>
        <p:nvPicPr>
          <p:cNvPr id="5123" name="Picture 3" descr="C:\Users\cuevas\Pictures\bargaining chi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2274" y="1289154"/>
            <a:ext cx="3108212" cy="3665094"/>
          </a:xfrm>
          <a:prstGeom prst="rect">
            <a:avLst/>
          </a:prstGeom>
          <a:noFill/>
        </p:spPr>
      </p:pic>
      <p:pic>
        <p:nvPicPr>
          <p:cNvPr id="5124" name="Picture 4" descr="C:\Users\cuevas\Pictures\anti racists march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5435" y="1409076"/>
            <a:ext cx="4327160" cy="3137191"/>
          </a:xfrm>
          <a:prstGeom prst="rect">
            <a:avLst/>
          </a:prstGeom>
          <a:noFill/>
        </p:spPr>
      </p:pic>
      <p:pic>
        <p:nvPicPr>
          <p:cNvPr id="5125" name="Picture 5" descr="C:\Users\cuevas\Pictures\one day wout us bargaining chip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469" y="1304144"/>
            <a:ext cx="2863121" cy="2278312"/>
          </a:xfrm>
          <a:prstGeom prst="rect">
            <a:avLst/>
          </a:prstGeom>
          <a:noFill/>
        </p:spPr>
      </p:pic>
      <p:pic>
        <p:nvPicPr>
          <p:cNvPr id="5126" name="Picture 6" descr="C:\Users\cuevas\Pictures\one day without us.bmp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1312" y="3942412"/>
            <a:ext cx="5651292" cy="2915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b="1" dirty="0" smtClean="0"/>
              <a:t>Nurses with foreign nationalities in the NHS in England as a proportion of all nurses with known nationalities, 2009-15 </a:t>
            </a: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1300" dirty="0" smtClean="0"/>
              <a:t>Note: Irish nurses are recorded together with British nurses in the HSCIC data </a:t>
            </a:r>
            <a:br>
              <a:rPr lang="en-GB" sz="1300" dirty="0" smtClean="0"/>
            </a:br>
            <a:r>
              <a:rPr lang="en-GB" sz="1300" i="1" dirty="0" smtClean="0"/>
              <a:t>Source: IES analysis of HSCIC data</a:t>
            </a:r>
            <a:r>
              <a:rPr lang="en-GB" sz="3600" i="1" dirty="0" smtClean="0"/>
              <a:t/>
            </a:r>
            <a:br>
              <a:rPr lang="en-GB" sz="3600" i="1" dirty="0" smtClean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endParaRPr lang="en-GB" sz="4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726" y="1319349"/>
            <a:ext cx="8529191" cy="513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number of migrant workers in UNISON membership is significant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25" y="1833563"/>
            <a:ext cx="71437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09405" y="5332392"/>
            <a:ext cx="7001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In 2016, a quarter of the overall membership (1.3m) is made up of migrant workers (325,000). UNISON members who are white others is 32,000.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413" y="260648"/>
            <a:ext cx="10363200" cy="1944216"/>
          </a:xfrm>
        </p:spPr>
        <p:txBody>
          <a:bodyPr>
            <a:normAutofit/>
          </a:bodyPr>
          <a:lstStyle/>
          <a:p>
            <a:r>
              <a:rPr lang="en-GB" b="1" dirty="0" smtClean="0"/>
              <a:t>Enabling migrant members to gain power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7832" y="5805265"/>
            <a:ext cx="12239833" cy="845151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chemeClr val="tx1"/>
                </a:solidFill>
              </a:rPr>
              <a:t>Campaigning and organising on migrants’ </a:t>
            </a:r>
            <a:r>
              <a:rPr lang="en-GB" sz="4400" dirty="0" smtClean="0"/>
              <a:t>r</a:t>
            </a:r>
            <a:r>
              <a:rPr lang="en-GB" sz="4400" dirty="0" smtClean="0">
                <a:solidFill>
                  <a:schemeClr val="tx1"/>
                </a:solidFill>
              </a:rPr>
              <a:t>ights</a:t>
            </a:r>
            <a:endParaRPr lang="en-GB" sz="4400" dirty="0">
              <a:solidFill>
                <a:schemeClr val="tx1"/>
              </a:solidFill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3791744" y="2564905"/>
            <a:ext cx="4320480" cy="2658219"/>
            <a:chOff x="1475656" y="1268760"/>
            <a:chExt cx="3888432" cy="3090267"/>
          </a:xfrm>
        </p:grpSpPr>
        <p:pic>
          <p:nvPicPr>
            <p:cNvPr id="7" name="Picture 6" descr="people lin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9672" y="2492896"/>
              <a:ext cx="3343275" cy="1362075"/>
            </a:xfrm>
            <a:prstGeom prst="rect">
              <a:avLst/>
            </a:prstGeom>
          </p:spPr>
        </p:pic>
        <p:pic>
          <p:nvPicPr>
            <p:cNvPr id="8" name="Picture 7" descr="people line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538"/>
            <a:stretch>
              <a:fillRect/>
            </a:stretch>
          </p:blipFill>
          <p:spPr>
            <a:xfrm>
              <a:off x="1835696" y="2996952"/>
              <a:ext cx="1687091" cy="1362075"/>
            </a:xfrm>
            <a:prstGeom prst="rect">
              <a:avLst/>
            </a:prstGeom>
          </p:spPr>
        </p:pic>
        <p:pic>
          <p:nvPicPr>
            <p:cNvPr id="9" name="Picture 8" descr="people line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462"/>
            <a:stretch>
              <a:fillRect/>
            </a:stretch>
          </p:blipFill>
          <p:spPr>
            <a:xfrm>
              <a:off x="3491880" y="2996952"/>
              <a:ext cx="1656184" cy="1362075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1475656" y="1628800"/>
              <a:ext cx="1296144" cy="720080"/>
            </a:xfrm>
            <a:prstGeom prst="wedgeRoundRectCallout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1979712" y="1340768"/>
              <a:ext cx="1296144" cy="720080"/>
            </a:xfrm>
            <a:prstGeom prst="wedgeRoundRectCallout">
              <a:avLst/>
            </a:prstGeom>
            <a:solidFill>
              <a:srgbClr val="92D050"/>
            </a:solidFill>
            <a:ln>
              <a:solidFill>
                <a:srgbClr val="008E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627784" y="1484784"/>
              <a:ext cx="1296144" cy="720080"/>
            </a:xfrm>
            <a:prstGeom prst="wedgeRoundRect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3347864" y="1268760"/>
              <a:ext cx="1296144" cy="720080"/>
            </a:xfrm>
            <a:prstGeom prst="wedgeRoundRectCallout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4067944" y="1484784"/>
              <a:ext cx="1296144" cy="720080"/>
            </a:xfrm>
            <a:prstGeom prst="wedgeRoundRectCallout">
              <a:avLst/>
            </a:prstGeom>
            <a:solidFill>
              <a:srgbClr val="92D050"/>
            </a:solidFill>
            <a:ln>
              <a:solidFill>
                <a:srgbClr val="008E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Why immigration policy is a union issue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4814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cost to migrants and the sending countries of workers migrating to the UK </a:t>
            </a:r>
          </a:p>
          <a:p>
            <a:r>
              <a:rPr lang="en-GB" sz="3200" dirty="0" smtClean="0"/>
              <a:t>Visa tied to employers – supersedes employment rights</a:t>
            </a:r>
          </a:p>
          <a:p>
            <a:pPr>
              <a:buNone/>
            </a:pPr>
            <a:r>
              <a:rPr lang="en-GB" sz="3200" dirty="0" smtClean="0"/>
              <a:t>      -   unfair </a:t>
            </a:r>
            <a:r>
              <a:rPr lang="en-GB" sz="3200" dirty="0" smtClean="0"/>
              <a:t>dismissal, suspension from work</a:t>
            </a:r>
          </a:p>
          <a:p>
            <a:pPr>
              <a:buNone/>
            </a:pPr>
            <a:r>
              <a:rPr lang="en-GB" sz="3200" dirty="0" smtClean="0"/>
              <a:t>      -   unpaid </a:t>
            </a:r>
            <a:r>
              <a:rPr lang="en-GB" sz="3200" dirty="0" smtClean="0"/>
              <a:t>wages, leave pay etc</a:t>
            </a:r>
            <a:r>
              <a:rPr lang="en-GB" sz="3200" dirty="0" smtClean="0"/>
              <a:t>.</a:t>
            </a:r>
          </a:p>
          <a:p>
            <a:pPr>
              <a:buNone/>
            </a:pPr>
            <a:r>
              <a:rPr lang="en-GB" sz="3200" dirty="0" smtClean="0"/>
              <a:t>       -   discrimination </a:t>
            </a:r>
            <a:r>
              <a:rPr lang="en-GB" sz="3200" dirty="0" smtClean="0"/>
              <a:t>and bullying  </a:t>
            </a:r>
          </a:p>
          <a:p>
            <a:r>
              <a:rPr lang="en-GB" sz="3200" dirty="0" smtClean="0"/>
              <a:t> Social cost of migration – separating families, racism, xenophobia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UNISON Campaign: Migrants’ right to stay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600" dirty="0" smtClean="0"/>
              <a:t>Nursing, paramedics</a:t>
            </a:r>
            <a:r>
              <a:rPr lang="en-GB" sz="3600" dirty="0" smtClean="0"/>
              <a:t>, essential health care jobs to be </a:t>
            </a:r>
            <a:r>
              <a:rPr lang="en-GB" sz="3600" dirty="0" smtClean="0"/>
              <a:t>retained in </a:t>
            </a:r>
            <a:r>
              <a:rPr lang="en-GB" sz="3600" dirty="0" smtClean="0"/>
              <a:t>the shortage occupation list for non EU migrants</a:t>
            </a:r>
          </a:p>
          <a:p>
            <a:endParaRPr lang="en-GB" sz="3600" dirty="0" smtClean="0"/>
          </a:p>
          <a:p>
            <a:r>
              <a:rPr lang="en-GB" sz="3600" dirty="0" smtClean="0"/>
              <a:t>Campaign </a:t>
            </a:r>
            <a:r>
              <a:rPr lang="en-GB" sz="3600" dirty="0" smtClean="0"/>
              <a:t>to remove the 35K salary requirement for non EU migrants for permanent </a:t>
            </a:r>
            <a:r>
              <a:rPr lang="en-GB" sz="3600" dirty="0" smtClean="0"/>
              <a:t>residency</a:t>
            </a:r>
          </a:p>
          <a:p>
            <a:endParaRPr lang="en-GB" sz="3600" dirty="0" smtClean="0"/>
          </a:p>
          <a:p>
            <a:r>
              <a:rPr lang="en-GB" sz="3600" dirty="0" smtClean="0"/>
              <a:t> Rights to stay for the 3 million </a:t>
            </a:r>
            <a:r>
              <a:rPr lang="en-GB" sz="3600" dirty="0" smtClean="0"/>
              <a:t>Europeans – influencing history, protecting people’s rights</a:t>
            </a:r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332656"/>
            <a:ext cx="11379200" cy="75895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Organising Migrants in UNISON:</a:t>
            </a:r>
            <a:br>
              <a:rPr lang="en-GB" dirty="0" smtClean="0"/>
            </a:br>
            <a:r>
              <a:rPr lang="en-GB" dirty="0" smtClean="0"/>
              <a:t>Our Migrant Networks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6" y="2708920"/>
            <a:ext cx="6953299" cy="1428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35360" y="1844824"/>
            <a:ext cx="4082859" cy="500066"/>
          </a:xfrm>
          <a:prstGeom prst="rect">
            <a:avLst/>
          </a:prstGeom>
          <a:solidFill>
            <a:srgbClr val="FFFFFF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Filipino Activists Network</a:t>
            </a:r>
            <a: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rgbClr val="141823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goyalg\Downloads\10658639_865889440089413_568306192954224065_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289" y="4509121"/>
            <a:ext cx="3047999" cy="1714499"/>
          </a:xfrm>
          <a:prstGeom prst="rect">
            <a:avLst/>
          </a:prstGeom>
          <a:noFill/>
        </p:spPr>
      </p:pic>
      <p:pic>
        <p:nvPicPr>
          <p:cNvPr id="12" name="Picture 11" descr="filipino netwo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360" y="4509120"/>
            <a:ext cx="3426432" cy="1714512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536160" y="1844824"/>
            <a:ext cx="4082859" cy="500066"/>
          </a:xfrm>
          <a:prstGeom prst="rect">
            <a:avLst/>
          </a:prstGeom>
          <a:solidFill>
            <a:srgbClr val="FFFFFF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EU Migrants Network</a:t>
            </a:r>
            <a: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rgbClr val="141823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079776" y="4509120"/>
            <a:ext cx="4082859" cy="500066"/>
          </a:xfrm>
          <a:prstGeom prst="rect">
            <a:avLst/>
          </a:prstGeom>
          <a:solidFill>
            <a:srgbClr val="FFFFFF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latin typeface="Calibri" pitchFamily="34" charset="0"/>
                <a:cs typeface="Arial" pitchFamily="34" charset="0"/>
              </a:rPr>
              <a:t>African</a:t>
            </a:r>
            <a:r>
              <a:rPr kumimoji="0" lang="en-GB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Migrants Network</a:t>
            </a:r>
            <a: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en-GB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rgbClr val="141823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520</Words>
  <Application>Microsoft Office PowerPoint</Application>
  <PresentationFormat>Custom</PresentationFormat>
  <Paragraphs>78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 Organising Migrants in the  Public Service Sector  </vt:lpstr>
      <vt:lpstr>The importance of migrants, the numbers game!</vt:lpstr>
      <vt:lpstr>Slide 3</vt:lpstr>
      <vt:lpstr>Nurses with foreign nationalities in the NHS in England as a proportion of all nurses with known nationalities, 2009-15  Note: Irish nurses are recorded together with British nurses in the HSCIC data  Source: IES analysis of HSCIC data  </vt:lpstr>
      <vt:lpstr>The number of migrant workers in UNISON membership is significant</vt:lpstr>
      <vt:lpstr>Enabling migrant members to gain power</vt:lpstr>
      <vt:lpstr>Why immigration policy is a union issue</vt:lpstr>
      <vt:lpstr>UNISON Campaign: Migrants’ right to stay</vt:lpstr>
      <vt:lpstr>Organising Migrants in UNISON: Our Migrant Networks</vt:lpstr>
      <vt:lpstr>Filipino and African Migrants leadership training</vt:lpstr>
      <vt:lpstr>Campaign for Nurses’ right to stay</vt:lpstr>
      <vt:lpstr>Filipino Activists Network in action</vt:lpstr>
      <vt:lpstr>Result of Campaign</vt:lpstr>
      <vt:lpstr>Exiting the EU: A Pandora Box</vt:lpstr>
      <vt:lpstr>Polish to EU Migrants Networks in UNISON</vt:lpstr>
      <vt:lpstr>Slide 16</vt:lpstr>
      <vt:lpstr>EU Migrants Network in action</vt:lpstr>
      <vt:lpstr>UN World Day of Social Justice: ONE DAY WITHOUT US: 20th FEB</vt:lpstr>
      <vt:lpstr>Achievements of campaign- #rightstostay, influencing history</vt:lpstr>
      <vt:lpstr>Right to stay for all migrants! UNISON Migrants Network Alliance for Freedom of Movement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Organising Migrants</dc:title>
  <dc:creator>Susan Cueva</dc:creator>
  <cp:lastModifiedBy>Susan</cp:lastModifiedBy>
  <cp:revision>123</cp:revision>
  <dcterms:created xsi:type="dcterms:W3CDTF">2017-03-03T13:17:50Z</dcterms:created>
  <dcterms:modified xsi:type="dcterms:W3CDTF">2017-03-13T20:20:27Z</dcterms:modified>
</cp:coreProperties>
</file>